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81" r:id="rId6"/>
    <p:sldId id="285" r:id="rId7"/>
    <p:sldId id="277" r:id="rId8"/>
    <p:sldId id="267" r:id="rId9"/>
    <p:sldId id="284" r:id="rId10"/>
    <p:sldId id="283" r:id="rId11"/>
    <p:sldId id="275" r:id="rId12"/>
    <p:sldId id="262" r:id="rId13"/>
    <p:sldId id="28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01838-051A-428B-A3EB-1666F5A6E5E0}" v="1" dt="2024-09-05T10:37:06.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78" d="100"/>
          <a:sy n="78" d="100"/>
        </p:scale>
        <p:origin x="163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10/09/2024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14</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10/09/2024</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10/09/2024</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10/09/2024</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10/09/2024</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10/09/2024</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10/09/2024</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10/09/2024</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10/09/2024</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2024</a:t>
            </a:r>
          </a:p>
        </p:txBody>
      </p:sp>
      <p:sp>
        <p:nvSpPr>
          <p:cNvPr id="2" name="Title 1"/>
          <p:cNvSpPr>
            <a:spLocks noGrp="1"/>
          </p:cNvSpPr>
          <p:nvPr>
            <p:ph type="title"/>
          </p:nvPr>
        </p:nvSpPr>
        <p:spPr>
          <a:xfrm>
            <a:off x="1547664" y="1419309"/>
            <a:ext cx="4925144" cy="2133600"/>
          </a:xfrm>
        </p:spPr>
        <p:txBody>
          <a:bodyPr>
            <a:noAutofit/>
          </a:bodyPr>
          <a:lstStyle/>
          <a:p>
            <a:r>
              <a:rPr lang="en-GB" sz="3200" dirty="0"/>
              <a:t>Welcome to </a:t>
            </a:r>
            <a:r>
              <a:rPr lang="en-GB" sz="3200" dirty="0">
                <a:solidFill>
                  <a:srgbClr val="FF0000"/>
                </a:solidFill>
              </a:rPr>
              <a:t>Chestnuts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4" name="Picture 3">
            <a:extLst>
              <a:ext uri="{FF2B5EF4-FFF2-40B4-BE49-F238E27FC236}">
                <a16:creationId xmlns:a16="http://schemas.microsoft.com/office/drawing/2014/main" id="{E6C75202-73D7-2DEE-28F7-FDAFC56C6481}"/>
              </a:ext>
            </a:extLst>
          </p:cNvPr>
          <p:cNvPicPr>
            <a:picLocks noChangeAspect="1"/>
          </p:cNvPicPr>
          <p:nvPr/>
        </p:nvPicPr>
        <p:blipFill>
          <a:blip r:embed="rId2"/>
          <a:stretch>
            <a:fillRect/>
          </a:stretch>
        </p:blipFill>
        <p:spPr>
          <a:xfrm>
            <a:off x="168863" y="978987"/>
            <a:ext cx="8498544" cy="5408813"/>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5078313"/>
          </a:xfrm>
          <a:prstGeom prst="rect">
            <a:avLst/>
          </a:prstGeom>
          <a:noFill/>
        </p:spPr>
        <p:txBody>
          <a:bodyPr wrap="square" rtlCol="0">
            <a:spAutoFit/>
          </a:bodyPr>
          <a:lstStyle/>
          <a:p>
            <a:pPr algn="ctr"/>
            <a:r>
              <a:rPr lang="en-GB" sz="4000" u="sng" dirty="0">
                <a:solidFill>
                  <a:srgbClr val="FF0000"/>
                </a:solidFill>
              </a:rPr>
              <a:t>Homework</a:t>
            </a:r>
          </a:p>
          <a:p>
            <a:pPr algn="ctr"/>
            <a:endParaRPr lang="en-GB" sz="1600" dirty="0">
              <a:solidFill>
                <a:srgbClr val="FF0000"/>
              </a:solidFill>
            </a:endParaRPr>
          </a:p>
          <a:p>
            <a:pPr algn="ctr"/>
            <a:endParaRPr lang="en-US" sz="2800" dirty="0">
              <a:solidFill>
                <a:srgbClr val="FF0000"/>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Sent out Friday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Hand in Wednesday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Reading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Spelling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Times tables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Writing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548680"/>
            <a:ext cx="8064896" cy="6432530"/>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a:t>We had a great year last building on lots of successes.</a:t>
            </a:r>
          </a:p>
          <a:p>
            <a:pPr algn="ctr"/>
            <a:endParaRPr lang="en-US" sz="2400" dirty="0"/>
          </a:p>
          <a:p>
            <a:pPr algn="ctr"/>
            <a:r>
              <a:rPr lang="en-US" sz="2400" dirty="0"/>
              <a:t>Data in all statutory areas – EYFS, Year 1 phonics check, Year 4 multiplication check and end of KS2 SATs results were all above local and national figures. This is a really strong position to be in. </a:t>
            </a:r>
          </a:p>
          <a:p>
            <a:pPr algn="ctr"/>
            <a:endParaRPr lang="en-US" sz="2400" dirty="0"/>
          </a:p>
          <a:p>
            <a:pPr algn="ctr"/>
            <a:r>
              <a:rPr lang="en-US" sz="2400" dirty="0"/>
              <a:t>We also engaged with lots of activities beyond the National Curriculum, including achieving The Healthy Schools Award at Platinum Level!</a:t>
            </a:r>
          </a:p>
          <a:p>
            <a:pPr algn="ctr"/>
            <a:endParaRPr lang="en-US" sz="2400" dirty="0"/>
          </a:p>
          <a:p>
            <a:pPr algn="ctr"/>
            <a:r>
              <a:rPr lang="en-US" sz="2400" dirty="0"/>
              <a:t>From these successes</a:t>
            </a:r>
            <a:r>
              <a:rPr lang="en-GB" sz="2400" dirty="0"/>
              <a:t>, we are in a fantastic position to build and continue to improve! </a:t>
            </a:r>
          </a:p>
          <a:p>
            <a:pPr algn="ctr"/>
            <a:endParaRPr lang="en-GB" sz="3600" dirty="0">
              <a:solidFill>
                <a:srgbClr val="FF0000"/>
              </a:solidFill>
            </a:endParaRP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5232202"/>
          </a:xfrm>
          <a:prstGeom prst="rect">
            <a:avLst/>
          </a:prstGeom>
          <a:noFill/>
        </p:spPr>
        <p:txBody>
          <a:bodyPr wrap="square" rtlCol="0">
            <a:spAutoFit/>
          </a:bodyPr>
          <a:lstStyle/>
          <a:p>
            <a:pPr algn="ctr"/>
            <a:r>
              <a:rPr lang="en-GB" sz="3600" u="sng" dirty="0">
                <a:solidFill>
                  <a:srgbClr val="FF0000"/>
                </a:solidFill>
              </a:rPr>
              <a:t>School Priorities for 2024/25</a:t>
            </a:r>
          </a:p>
          <a:p>
            <a:pPr algn="ctr"/>
            <a:endParaRPr lang="en-GB" sz="2600" u="sng" dirty="0">
              <a:solidFill>
                <a:srgbClr val="FF0000"/>
              </a:solidFill>
            </a:endParaRPr>
          </a:p>
          <a:p>
            <a:pPr marL="457200" indent="-457200">
              <a:buFontTx/>
              <a:buChar char="-"/>
            </a:pPr>
            <a:r>
              <a:rPr lang="en-US" sz="2600" dirty="0"/>
              <a:t>To continue developing and refining our curriculum offer to best meet the needs of all children.</a:t>
            </a:r>
          </a:p>
          <a:p>
            <a:pPr marL="457200" indent="-457200">
              <a:buFontTx/>
              <a:buChar char="-"/>
            </a:pPr>
            <a:r>
              <a:rPr lang="en-US" sz="2600" dirty="0"/>
              <a:t>To develop oracy across the school, to foster articulate and well-rounded children, able to speak and write in a variety of  contexts. </a:t>
            </a:r>
          </a:p>
          <a:p>
            <a:pPr marL="457200" indent="-457200">
              <a:buFontTx/>
              <a:buChar char="-"/>
            </a:pPr>
            <a:r>
              <a:rPr lang="en-US" sz="2600" dirty="0"/>
              <a:t>To develop and refine transcription skills in the younger years, to enhance the writing process throughout the school. </a:t>
            </a:r>
            <a:endParaRPr lang="en-GB" sz="26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D86208B-BDF3-0D15-23B3-AE1FE209C0A4}"/>
              </a:ext>
            </a:extLst>
          </p:cNvPr>
          <p:cNvSpPr txBox="1"/>
          <p:nvPr/>
        </p:nvSpPr>
        <p:spPr>
          <a:xfrm>
            <a:off x="755576" y="3573016"/>
            <a:ext cx="1872208" cy="646331"/>
          </a:xfrm>
          <a:prstGeom prst="rect">
            <a:avLst/>
          </a:prstGeom>
          <a:noFill/>
        </p:spPr>
        <p:txBody>
          <a:bodyPr wrap="square" rtlCol="0">
            <a:spAutoFit/>
          </a:bodyPr>
          <a:lstStyle/>
          <a:p>
            <a:pPr algn="ctr"/>
            <a:r>
              <a:rPr lang="en-GB" dirty="0">
                <a:solidFill>
                  <a:srgbClr val="FF0000"/>
                </a:solidFill>
              </a:rPr>
              <a:t>Mrs Hamilton</a:t>
            </a:r>
          </a:p>
          <a:p>
            <a:pPr algn="ctr"/>
            <a:r>
              <a:rPr lang="en-GB" dirty="0"/>
              <a:t>Class Teacher </a:t>
            </a:r>
          </a:p>
        </p:txBody>
      </p:sp>
      <p:sp>
        <p:nvSpPr>
          <p:cNvPr id="5" name="TextBox 4">
            <a:extLst>
              <a:ext uri="{FF2B5EF4-FFF2-40B4-BE49-F238E27FC236}">
                <a16:creationId xmlns:a16="http://schemas.microsoft.com/office/drawing/2014/main" id="{DDB9DD1F-6DD0-BA34-0414-ADE8C85A2390}"/>
              </a:ext>
            </a:extLst>
          </p:cNvPr>
          <p:cNvSpPr txBox="1"/>
          <p:nvPr/>
        </p:nvSpPr>
        <p:spPr>
          <a:xfrm>
            <a:off x="3419872" y="3573016"/>
            <a:ext cx="2304256" cy="923330"/>
          </a:xfrm>
          <a:prstGeom prst="rect">
            <a:avLst/>
          </a:prstGeom>
          <a:noFill/>
        </p:spPr>
        <p:txBody>
          <a:bodyPr wrap="square" rtlCol="0">
            <a:spAutoFit/>
          </a:bodyPr>
          <a:lstStyle/>
          <a:p>
            <a:pPr algn="ctr"/>
            <a:r>
              <a:rPr lang="en-GB" dirty="0">
                <a:solidFill>
                  <a:srgbClr val="FF0000"/>
                </a:solidFill>
              </a:rPr>
              <a:t>Mrs Whitely</a:t>
            </a:r>
          </a:p>
          <a:p>
            <a:pPr algn="ctr"/>
            <a:r>
              <a:rPr lang="en-GB" dirty="0"/>
              <a:t>Teaching Assistant </a:t>
            </a:r>
          </a:p>
          <a:p>
            <a:pPr algn="ctr"/>
            <a:r>
              <a:rPr lang="en-GB" dirty="0">
                <a:solidFill>
                  <a:srgbClr val="FF0000"/>
                </a:solidFill>
              </a:rPr>
              <a:t>Mornings</a:t>
            </a:r>
          </a:p>
        </p:txBody>
      </p:sp>
      <p:sp>
        <p:nvSpPr>
          <p:cNvPr id="6" name="TextBox 5">
            <a:extLst>
              <a:ext uri="{FF2B5EF4-FFF2-40B4-BE49-F238E27FC236}">
                <a16:creationId xmlns:a16="http://schemas.microsoft.com/office/drawing/2014/main" id="{F689F93E-3B8B-6EFF-DA10-5EAB66D59A82}"/>
              </a:ext>
            </a:extLst>
          </p:cNvPr>
          <p:cNvSpPr txBox="1"/>
          <p:nvPr/>
        </p:nvSpPr>
        <p:spPr>
          <a:xfrm>
            <a:off x="6732240" y="3573016"/>
            <a:ext cx="1565994" cy="1200329"/>
          </a:xfrm>
          <a:prstGeom prst="rect">
            <a:avLst/>
          </a:prstGeom>
          <a:noFill/>
        </p:spPr>
        <p:txBody>
          <a:bodyPr wrap="square" rtlCol="0">
            <a:spAutoFit/>
          </a:bodyPr>
          <a:lstStyle/>
          <a:p>
            <a:pPr algn="ctr"/>
            <a:r>
              <a:rPr lang="en-GB" dirty="0">
                <a:solidFill>
                  <a:srgbClr val="FF0000"/>
                </a:solidFill>
              </a:rPr>
              <a:t>Mr Hanlon</a:t>
            </a:r>
          </a:p>
          <a:p>
            <a:pPr algn="ctr"/>
            <a:r>
              <a:rPr lang="en-GB" dirty="0"/>
              <a:t>PPA Cover </a:t>
            </a:r>
            <a:r>
              <a:rPr lang="en-GB" dirty="0">
                <a:solidFill>
                  <a:srgbClr val="FF0000"/>
                </a:solidFill>
              </a:rPr>
              <a:t>Thursday Morning</a:t>
            </a:r>
          </a:p>
        </p:txBody>
      </p:sp>
      <p:pic>
        <p:nvPicPr>
          <p:cNvPr id="2" name="Picture 1">
            <a:extLst>
              <a:ext uri="{FF2B5EF4-FFF2-40B4-BE49-F238E27FC236}">
                <a16:creationId xmlns:a16="http://schemas.microsoft.com/office/drawing/2014/main" id="{9EB2C50F-60EF-AE9E-7B17-5B01A09E7E2E}"/>
              </a:ext>
            </a:extLst>
          </p:cNvPr>
          <p:cNvPicPr>
            <a:picLocks noChangeAspect="1"/>
          </p:cNvPicPr>
          <p:nvPr/>
        </p:nvPicPr>
        <p:blipFill>
          <a:blip r:embed="rId4"/>
          <a:stretch>
            <a:fillRect/>
          </a:stretch>
        </p:blipFill>
        <p:spPr>
          <a:xfrm>
            <a:off x="1011917" y="2097656"/>
            <a:ext cx="1359526" cy="1475360"/>
          </a:xfrm>
          <a:prstGeom prst="rect">
            <a:avLst/>
          </a:prstGeom>
        </p:spPr>
      </p:pic>
      <p:pic>
        <p:nvPicPr>
          <p:cNvPr id="7" name="Picture 6">
            <a:extLst>
              <a:ext uri="{FF2B5EF4-FFF2-40B4-BE49-F238E27FC236}">
                <a16:creationId xmlns:a16="http://schemas.microsoft.com/office/drawing/2014/main" id="{C04213F7-1872-BE2C-FFD9-20B1ACED4D51}"/>
              </a:ext>
            </a:extLst>
          </p:cNvPr>
          <p:cNvPicPr>
            <a:picLocks noChangeAspect="1"/>
          </p:cNvPicPr>
          <p:nvPr/>
        </p:nvPicPr>
        <p:blipFill>
          <a:blip r:embed="rId5"/>
          <a:stretch>
            <a:fillRect/>
          </a:stretch>
        </p:blipFill>
        <p:spPr>
          <a:xfrm>
            <a:off x="3909204" y="2115946"/>
            <a:ext cx="1109568" cy="1457070"/>
          </a:xfrm>
          <a:prstGeom prst="rect">
            <a:avLst/>
          </a:prstGeom>
        </p:spPr>
      </p:pic>
      <p:pic>
        <p:nvPicPr>
          <p:cNvPr id="8" name="Picture 7">
            <a:extLst>
              <a:ext uri="{FF2B5EF4-FFF2-40B4-BE49-F238E27FC236}">
                <a16:creationId xmlns:a16="http://schemas.microsoft.com/office/drawing/2014/main" id="{62171E14-1941-C9A5-360F-1FC5C8C35902}"/>
              </a:ext>
            </a:extLst>
          </p:cNvPr>
          <p:cNvPicPr>
            <a:picLocks noChangeAspect="1"/>
          </p:cNvPicPr>
          <p:nvPr/>
        </p:nvPicPr>
        <p:blipFill>
          <a:blip r:embed="rId6"/>
          <a:stretch>
            <a:fillRect/>
          </a:stretch>
        </p:blipFill>
        <p:spPr>
          <a:xfrm>
            <a:off x="6945211" y="2103753"/>
            <a:ext cx="1140051" cy="1469263"/>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100335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8.40 am</a:t>
            </a:r>
            <a:r>
              <a:rPr kumimoji="0" lang="en-US" sz="2000" b="0" i="0" u="none" strike="noStrike" kern="1200" cap="none" spc="0" normalizeH="0" baseline="0" noProof="0" dirty="0">
                <a:ln>
                  <a:noFill/>
                </a:ln>
                <a:solidFill>
                  <a:srgbClr val="FF0000"/>
                </a:solidFill>
                <a:effectLst/>
                <a:uLnTx/>
                <a:uFillTx/>
                <a:latin typeface="Calibri"/>
                <a:ea typeface="+mn-ea"/>
                <a:cs typeface="+mn-cs"/>
              </a:rPr>
              <a:t> – Mrs Bamforth will open the gates. Children to come to their classroom (Early Morning Task)</a:t>
            </a: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9am</a:t>
            </a:r>
            <a:r>
              <a:rPr kumimoji="0" lang="en-US" sz="2000" b="0" i="0" u="sng" strike="noStrike" kern="1200" cap="none" spc="0" normalizeH="0" baseline="0" noProof="0" dirty="0">
                <a:ln>
                  <a:noFill/>
                </a:ln>
                <a:solidFill>
                  <a:srgbClr val="FF0000"/>
                </a:solidFill>
                <a:effectLst/>
                <a:uLnTx/>
                <a:uFillTx/>
                <a:latin typeface="Calibri"/>
                <a:ea typeface="+mn-ea"/>
                <a:cs typeface="+mn-cs"/>
              </a:rPr>
              <a:t> – </a:t>
            </a:r>
            <a:r>
              <a:rPr kumimoji="0" lang="en-US" sz="2000" b="1" i="0" u="sng" strike="noStrike" kern="1200" cap="none" spc="0" normalizeH="0" baseline="0" noProof="0" dirty="0">
                <a:ln>
                  <a:noFill/>
                </a:ln>
                <a:solidFill>
                  <a:srgbClr val="FF0000"/>
                </a:solidFill>
                <a:effectLst/>
                <a:uLnTx/>
                <a:uFillTx/>
                <a:latin typeface="Calibri"/>
                <a:ea typeface="+mn-ea"/>
                <a:cs typeface="+mn-cs"/>
              </a:rPr>
              <a:t>10 am </a:t>
            </a:r>
            <a:r>
              <a:rPr lang="en-US" sz="2000" dirty="0" err="1">
                <a:solidFill>
                  <a:srgbClr val="FF0000"/>
                </a:solidFill>
                <a:latin typeface="Calibri"/>
              </a:rPr>
              <a:t>Maths</a:t>
            </a:r>
            <a:r>
              <a:rPr kumimoji="0" lang="en-US" sz="2000" b="0"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10.00 am to 10.15 am </a:t>
            </a:r>
            <a:r>
              <a:rPr kumimoji="0" lang="en-US" sz="2000" b="0" i="0" u="none" strike="noStrike" kern="1200" cap="none" spc="0" normalizeH="0" baseline="0" noProof="0" dirty="0">
                <a:ln>
                  <a:noFill/>
                </a:ln>
                <a:solidFill>
                  <a:srgbClr val="FF0000"/>
                </a:solidFill>
                <a:effectLst/>
                <a:uLnTx/>
                <a:uFillTx/>
                <a:latin typeface="Calibri"/>
                <a:ea typeface="+mn-ea"/>
                <a:cs typeface="+mn-cs"/>
              </a:rPr>
              <a:t>Daily Assembly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a:rPr>
              <a:t>10.15</a:t>
            </a:r>
            <a:r>
              <a:rPr lang="en-US" sz="2000" dirty="0">
                <a:solidFill>
                  <a:srgbClr val="FF0000"/>
                </a:solidFill>
                <a:latin typeface="Calibri"/>
              </a:rPr>
              <a:t> (Spelling or Handwriting)</a:t>
            </a:r>
            <a:endParaRPr kumimoji="0" lang="en-US" sz="2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10.35am </a:t>
            </a:r>
            <a:r>
              <a:rPr kumimoji="0" lang="en-GB" sz="2000" b="0" i="0" u="none" strike="noStrike" kern="1200" cap="none" spc="0" normalizeH="0" baseline="0" noProof="0" dirty="0">
                <a:ln>
                  <a:noFill/>
                </a:ln>
                <a:solidFill>
                  <a:srgbClr val="FF0000"/>
                </a:solidFill>
                <a:effectLst/>
                <a:uLnTx/>
                <a:uFillTx/>
                <a:latin typeface="Calibri"/>
                <a:ea typeface="+mn-ea"/>
                <a:cs typeface="+mn-cs"/>
              </a:rPr>
              <a:t>– Playtime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10.50am </a:t>
            </a:r>
            <a:r>
              <a:rPr kumimoji="0" lang="en-GB" sz="2000" b="0" i="0" u="none" strike="noStrike" kern="1200" cap="none" spc="0" normalizeH="0" baseline="0" noProof="0" dirty="0">
                <a:ln>
                  <a:noFill/>
                </a:ln>
                <a:solidFill>
                  <a:srgbClr val="FF0000"/>
                </a:solidFill>
                <a:effectLst/>
                <a:uLnTx/>
                <a:uFillTx/>
                <a:latin typeface="Calibri"/>
                <a:ea typeface="+mn-ea"/>
                <a:cs typeface="+mn-cs"/>
              </a:rPr>
              <a:t>– SQUIRT/Class 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11.1</a:t>
            </a:r>
            <a:r>
              <a:rPr lang="en-GB" sz="2000" b="1" u="sng" dirty="0">
                <a:solidFill>
                  <a:srgbClr val="FF0000"/>
                </a:solidFill>
                <a:latin typeface="Calibri"/>
              </a:rPr>
              <a:t>5</a:t>
            </a:r>
            <a:r>
              <a:rPr kumimoji="0" lang="en-GB" sz="2000" b="1" i="0" u="sng" strike="noStrike" kern="1200" cap="none" spc="0" normalizeH="0" baseline="0" noProof="0" dirty="0">
                <a:ln>
                  <a:noFill/>
                </a:ln>
                <a:solidFill>
                  <a:srgbClr val="FF0000"/>
                </a:solidFill>
                <a:effectLst/>
                <a:uLnTx/>
                <a:uFillTx/>
                <a:latin typeface="Calibri"/>
                <a:ea typeface="+mn-ea"/>
                <a:cs typeface="+mn-cs"/>
              </a:rPr>
              <a:t>am</a:t>
            </a:r>
            <a:r>
              <a:rPr kumimoji="0" lang="en-GB" sz="2000" b="0" i="0" u="none" strike="noStrike" kern="1200" cap="none" spc="0" normalizeH="0" baseline="0" noProof="0" dirty="0">
                <a:ln>
                  <a:noFill/>
                </a:ln>
                <a:solidFill>
                  <a:srgbClr val="FF0000"/>
                </a:solidFill>
                <a:effectLst/>
                <a:uLnTx/>
                <a:uFillTx/>
                <a:latin typeface="Calibri"/>
                <a:ea typeface="+mn-ea"/>
                <a:cs typeface="+mn-cs"/>
              </a:rPr>
              <a:t> – English</a:t>
            </a:r>
            <a:endParaRPr kumimoji="0" lang="en-GB" sz="2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12.15 pm</a:t>
            </a:r>
            <a:r>
              <a:rPr kumimoji="0" lang="en-GB" sz="2000" b="0" i="0" u="none" strike="noStrike" kern="1200" cap="none" spc="0" normalizeH="0" baseline="0" noProof="0" dirty="0">
                <a:ln>
                  <a:noFill/>
                </a:ln>
                <a:solidFill>
                  <a:srgbClr val="FF0000"/>
                </a:solidFill>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1pm</a:t>
            </a:r>
            <a:r>
              <a:rPr kumimoji="0" lang="en-GB" sz="2000" b="0" i="0" u="none" strike="noStrike" kern="1200" cap="none" spc="0" normalizeH="0" baseline="0" noProof="0" dirty="0">
                <a:ln>
                  <a:noFill/>
                </a:ln>
                <a:solidFill>
                  <a:srgbClr val="FF0000"/>
                </a:solidFill>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3.15pm </a:t>
            </a:r>
            <a:r>
              <a:rPr kumimoji="0" lang="en-GB" sz="2000" b="0" i="0" u="none" strike="noStrike" kern="1200" cap="none" spc="0" normalizeH="0" baseline="0" noProof="0" dirty="0">
                <a:ln>
                  <a:noFill/>
                </a:ln>
                <a:solidFill>
                  <a:srgbClr val="FF0000"/>
                </a:solidFill>
                <a:effectLst/>
                <a:uLnTx/>
                <a:uFillTx/>
                <a:latin typeface="Calibri"/>
                <a:ea typeface="+mn-ea"/>
                <a:cs typeface="+mn-cs"/>
              </a:rPr>
              <a:t>– Home time - children will be brought to the playground. Please note, only Year 6 can walk home and this needs to be confirmed in writing please.</a:t>
            </a: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GB" sz="3600" u="sng" dirty="0">
                <a:solidFill>
                  <a:srgbClr val="FF0000"/>
                </a:solidFill>
              </a:rPr>
              <a:t>Timetable</a:t>
            </a:r>
          </a:p>
        </p:txBody>
      </p:sp>
      <p:pic>
        <p:nvPicPr>
          <p:cNvPr id="4" name="Picture 3">
            <a:extLst>
              <a:ext uri="{FF2B5EF4-FFF2-40B4-BE49-F238E27FC236}">
                <a16:creationId xmlns:a16="http://schemas.microsoft.com/office/drawing/2014/main" id="{B4111FC5-2CC7-7146-7E03-A435B80002D5}"/>
              </a:ext>
            </a:extLst>
          </p:cNvPr>
          <p:cNvPicPr>
            <a:picLocks noChangeAspect="1"/>
          </p:cNvPicPr>
          <p:nvPr/>
        </p:nvPicPr>
        <p:blipFill>
          <a:blip r:embed="rId2"/>
          <a:stretch>
            <a:fillRect/>
          </a:stretch>
        </p:blipFill>
        <p:spPr>
          <a:xfrm>
            <a:off x="0" y="286288"/>
            <a:ext cx="9144000" cy="6285423"/>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1015663"/>
          </a:xfrm>
          <a:prstGeom prst="rect">
            <a:avLst/>
          </a:prstGeom>
          <a:noFill/>
        </p:spPr>
        <p:txBody>
          <a:bodyPr wrap="square" rtlCol="0">
            <a:spAutoFit/>
          </a:bodyPr>
          <a:lstStyle/>
          <a:p>
            <a:pPr algn="ctr"/>
            <a:r>
              <a:rPr lang="en-US" sz="3600" u="sng" dirty="0">
                <a:solidFill>
                  <a:srgbClr val="FF0000"/>
                </a:solidFill>
                <a:latin typeface="+mj-lt"/>
              </a:rPr>
              <a:t>Expectations</a:t>
            </a:r>
          </a:p>
          <a:p>
            <a:endParaRPr lang="en-US" sz="1200" dirty="0">
              <a:latin typeface="+mj-lt"/>
            </a:endParaRPr>
          </a:p>
          <a:p>
            <a:pPr algn="ctr"/>
            <a:endParaRPr lang="en-GB" sz="1200" dirty="0">
              <a:latin typeface="+mj-lt"/>
            </a:endParaRPr>
          </a:p>
        </p:txBody>
      </p:sp>
      <p:pic>
        <p:nvPicPr>
          <p:cNvPr id="7" name="Picture 6">
            <a:extLst>
              <a:ext uri="{FF2B5EF4-FFF2-40B4-BE49-F238E27FC236}">
                <a16:creationId xmlns:a16="http://schemas.microsoft.com/office/drawing/2014/main" id="{D668F140-0784-6C5E-0B84-CA84490E9584}"/>
              </a:ext>
            </a:extLst>
          </p:cNvPr>
          <p:cNvPicPr>
            <a:picLocks noChangeAspect="1"/>
          </p:cNvPicPr>
          <p:nvPr/>
        </p:nvPicPr>
        <p:blipFill>
          <a:blip r:embed="rId2"/>
          <a:stretch>
            <a:fillRect/>
          </a:stretch>
        </p:blipFill>
        <p:spPr>
          <a:xfrm>
            <a:off x="1453625" y="908720"/>
            <a:ext cx="6236749" cy="53527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5447645"/>
          </a:xfrm>
          <a:prstGeom prst="rect">
            <a:avLst/>
          </a:prstGeom>
          <a:noFill/>
        </p:spPr>
        <p:txBody>
          <a:bodyPr wrap="square" rtlCol="0">
            <a:spAutoFit/>
          </a:bodyPr>
          <a:lstStyle/>
          <a:p>
            <a:pPr algn="ctr"/>
            <a:r>
              <a:rPr lang="en-US" sz="3600" u="sng" dirty="0">
                <a:solidFill>
                  <a:srgbClr val="FF0000"/>
                </a:solidFill>
                <a:latin typeface="+mj-lt"/>
              </a:rPr>
              <a:t>Equipment</a:t>
            </a:r>
          </a:p>
          <a:p>
            <a:endParaRPr lang="en-US" sz="3200" dirty="0">
              <a:solidFill>
                <a:srgbClr val="FF0000"/>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Water bottle with water not juice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Waterproof coat with a hood every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Trainers every day for Daily Mile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PE Kit – Wednesday and Friday – indoor (black shorts and red top) – outdoor (black joggers and red hoodie) – bobble for long hair – no jewellery including earrings – make sure children can tie their shoe 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Fruit – a piece or handful of fruit – no snack bars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Everything named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No toys or stationery from home</a:t>
            </a:r>
            <a:endParaRPr lang="en-GB" sz="1200" dirty="0">
              <a:latin typeface="+mj-lt"/>
            </a:endParaRPr>
          </a:p>
        </p:txBody>
      </p:sp>
    </p:spTree>
    <p:extLst>
      <p:ext uri="{BB962C8B-B14F-4D97-AF65-F5344CB8AC3E}">
        <p14:creationId xmlns:p14="http://schemas.microsoft.com/office/powerpoint/2010/main" val="3605568333"/>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0</TotalTime>
  <Words>649</Words>
  <Application>Microsoft Office PowerPoint</Application>
  <PresentationFormat>On-screen Show (4:3)</PresentationFormat>
  <Paragraphs>101</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Composite</vt:lpstr>
      <vt:lpstr>Welcome to Chestnuts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T.Hamilton</cp:lastModifiedBy>
  <cp:revision>73</cp:revision>
  <dcterms:created xsi:type="dcterms:W3CDTF">2016-09-07T12:42:28Z</dcterms:created>
  <dcterms:modified xsi:type="dcterms:W3CDTF">2024-09-10T19:35:52Z</dcterms:modified>
</cp:coreProperties>
</file>