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81" r:id="rId6"/>
    <p:sldId id="285" r:id="rId7"/>
    <p:sldId id="277" r:id="rId8"/>
    <p:sldId id="267" r:id="rId9"/>
    <p:sldId id="286" r:id="rId10"/>
    <p:sldId id="283" r:id="rId11"/>
    <p:sldId id="275" r:id="rId12"/>
    <p:sldId id="262" r:id="rId13"/>
    <p:sldId id="28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5" d="100"/>
          <a:sy n="115" d="100"/>
        </p:scale>
        <p:origin x="15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15/09/2023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32786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14</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15/09/2023</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15/09/2023</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15/09/2023</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15/09/2023</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15/09/2023</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15/09/2023</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15/09/2023</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15/09/2023</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2023</a:t>
            </a:r>
          </a:p>
        </p:txBody>
      </p:sp>
      <p:sp>
        <p:nvSpPr>
          <p:cNvPr id="2" name="Title 1"/>
          <p:cNvSpPr>
            <a:spLocks noGrp="1"/>
          </p:cNvSpPr>
          <p:nvPr>
            <p:ph type="title"/>
          </p:nvPr>
        </p:nvSpPr>
        <p:spPr>
          <a:xfrm>
            <a:off x="1547664" y="1419309"/>
            <a:ext cx="4925144" cy="2133600"/>
          </a:xfrm>
        </p:spPr>
        <p:txBody>
          <a:bodyPr>
            <a:noAutofit/>
          </a:bodyPr>
          <a:lstStyle/>
          <a:p>
            <a:r>
              <a:rPr lang="en-GB" sz="3200" dirty="0"/>
              <a:t>Welcome to </a:t>
            </a:r>
            <a:r>
              <a:rPr lang="en-GB" sz="3200" dirty="0">
                <a:solidFill>
                  <a:schemeClr val="tx1"/>
                </a:solidFill>
              </a:rPr>
              <a:t>Willows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4" name="Picture 3">
            <a:extLst>
              <a:ext uri="{FF2B5EF4-FFF2-40B4-BE49-F238E27FC236}">
                <a16:creationId xmlns:a16="http://schemas.microsoft.com/office/drawing/2014/main" id="{51A4AF1E-9F9F-97B4-52CE-7FF3732BB7A1}"/>
              </a:ext>
            </a:extLst>
          </p:cNvPr>
          <p:cNvPicPr>
            <a:picLocks noChangeAspect="1"/>
          </p:cNvPicPr>
          <p:nvPr/>
        </p:nvPicPr>
        <p:blipFill>
          <a:blip r:embed="rId2"/>
          <a:stretch>
            <a:fillRect/>
          </a:stretch>
        </p:blipFill>
        <p:spPr>
          <a:xfrm>
            <a:off x="373109" y="890587"/>
            <a:ext cx="8004326" cy="5490741"/>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143932" cy="769441"/>
          </a:xfrm>
          <a:prstGeom prst="rect">
            <a:avLst/>
          </a:prstGeom>
          <a:noFill/>
        </p:spPr>
        <p:txBody>
          <a:bodyPr wrap="square" rtlCol="0">
            <a:spAutoFit/>
          </a:bodyPr>
          <a:lstStyle/>
          <a:p>
            <a:pPr algn="ctr"/>
            <a:endParaRPr lang="en-GB" sz="1600" dirty="0">
              <a:solidFill>
                <a:srgbClr val="FF0000"/>
              </a:solidFill>
            </a:endParaRPr>
          </a:p>
          <a:p>
            <a:pPr algn="ctr"/>
            <a:endParaRPr lang="en-US" sz="2800" dirty="0">
              <a:solidFill>
                <a:srgbClr val="FF0000"/>
              </a:solidFill>
            </a:endParaRPr>
          </a:p>
        </p:txBody>
      </p:sp>
      <p:pic>
        <p:nvPicPr>
          <p:cNvPr id="3" name="Picture 2">
            <a:extLst>
              <a:ext uri="{FF2B5EF4-FFF2-40B4-BE49-F238E27FC236}">
                <a16:creationId xmlns:a16="http://schemas.microsoft.com/office/drawing/2014/main" id="{25B6662B-C971-2A0D-8485-E2DA8E3AFC24}"/>
              </a:ext>
            </a:extLst>
          </p:cNvPr>
          <p:cNvPicPr>
            <a:picLocks noChangeAspect="1"/>
          </p:cNvPicPr>
          <p:nvPr/>
        </p:nvPicPr>
        <p:blipFill>
          <a:blip r:embed="rId2"/>
          <a:stretch>
            <a:fillRect/>
          </a:stretch>
        </p:blipFill>
        <p:spPr>
          <a:xfrm>
            <a:off x="438554" y="591066"/>
            <a:ext cx="8266892" cy="56758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r>
              <a:rPr lang="en-GB" dirty="0"/>
              <a:t/>
            </a: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6801862"/>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a:t>The school went through a very rigorous Ofsted inspection in April and retained our ‘Good’ judgement. </a:t>
            </a:r>
          </a:p>
          <a:p>
            <a:pPr algn="ctr"/>
            <a:endParaRPr lang="en-US" sz="2400" dirty="0"/>
          </a:p>
          <a:p>
            <a:pPr algn="ctr"/>
            <a:r>
              <a:rPr lang="en-US" sz="2400" dirty="0"/>
              <a:t>In terms of data, the EYFS data is the strongest it has ever been and above local and national figures.</a:t>
            </a:r>
          </a:p>
          <a:p>
            <a:pPr algn="ctr"/>
            <a:endParaRPr lang="en-US" sz="2400" dirty="0"/>
          </a:p>
          <a:p>
            <a:pPr algn="ctr"/>
            <a:r>
              <a:rPr lang="en-US" sz="2400" dirty="0"/>
              <a:t>Year 4 Multiplication scores were significantly above national figures. </a:t>
            </a:r>
          </a:p>
          <a:p>
            <a:pPr algn="ctr"/>
            <a:endParaRPr lang="en-US" sz="2400" dirty="0"/>
          </a:p>
          <a:p>
            <a:pPr algn="ctr"/>
            <a:r>
              <a:rPr lang="en-US" sz="2400" dirty="0"/>
              <a:t>Outcomes at Key Stage 1 and Key Stage 2 are also very strong, with really good progress across Key Stage 1, and were at least in line with local and national figures and in some areas above. </a:t>
            </a:r>
          </a:p>
          <a:p>
            <a:pPr algn="ctr"/>
            <a:endParaRPr lang="en-US" sz="2400" dirty="0"/>
          </a:p>
          <a:p>
            <a:pPr algn="ctr"/>
            <a:r>
              <a:rPr lang="en-US" sz="2400" dirty="0"/>
              <a:t>We are in a great position to build on these successes this year!</a:t>
            </a:r>
            <a:endParaRPr lang="en-GB" sz="2400" dirty="0"/>
          </a:p>
          <a:p>
            <a:pPr algn="ctr"/>
            <a:endParaRPr lang="en-GB" sz="3600" dirty="0">
              <a:solidFill>
                <a:srgbClr val="FF0000"/>
              </a:solidFill>
            </a:endParaRPr>
          </a:p>
        </p:txBody>
      </p:sp>
    </p:spTree>
    <p:extLst>
      <p:ext uri="{BB962C8B-B14F-4D97-AF65-F5344CB8AC3E}">
        <p14:creationId xmlns:p14="http://schemas.microsoft.com/office/powerpoint/2010/main" val="280230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3631763"/>
          </a:xfrm>
          <a:prstGeom prst="rect">
            <a:avLst/>
          </a:prstGeom>
          <a:noFill/>
        </p:spPr>
        <p:txBody>
          <a:bodyPr wrap="square" rtlCol="0">
            <a:spAutoFit/>
          </a:bodyPr>
          <a:lstStyle/>
          <a:p>
            <a:pPr algn="ctr"/>
            <a:r>
              <a:rPr lang="en-GB" sz="3600" u="sng" dirty="0">
                <a:solidFill>
                  <a:srgbClr val="FF0000"/>
                </a:solidFill>
              </a:rPr>
              <a:t>School Priorities for 2023/24</a:t>
            </a:r>
          </a:p>
          <a:p>
            <a:pPr algn="ctr"/>
            <a:endParaRPr lang="en-GB" sz="2600" u="sng" dirty="0">
              <a:solidFill>
                <a:srgbClr val="FF0000"/>
              </a:solidFill>
            </a:endParaRPr>
          </a:p>
          <a:p>
            <a:pPr marL="457200" indent="-457200">
              <a:buFontTx/>
              <a:buChar char="-"/>
            </a:pPr>
            <a:r>
              <a:rPr lang="en-US" sz="2600" dirty="0"/>
              <a:t>To continue to improve writing outcomes for all children.</a:t>
            </a:r>
          </a:p>
          <a:p>
            <a:pPr marL="457200" indent="-457200">
              <a:buFontTx/>
              <a:buChar char="-"/>
            </a:pPr>
            <a:r>
              <a:rPr lang="en-US" sz="2600" dirty="0"/>
              <a:t>To develop oracy across the school.</a:t>
            </a:r>
            <a:endParaRPr lang="en-GB" sz="2600" dirty="0"/>
          </a:p>
          <a:p>
            <a:pPr marL="457200" indent="-457200">
              <a:buFontTx/>
              <a:buChar char="-"/>
            </a:pPr>
            <a:r>
              <a:rPr lang="en-GB" sz="2600" dirty="0"/>
              <a:t>To </a:t>
            </a:r>
            <a:r>
              <a:rPr lang="en-US" sz="2600" dirty="0"/>
              <a:t>refine the mapping and development of the foundation subjects.</a:t>
            </a:r>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D86208B-BDF3-0D15-23B3-AE1FE209C0A4}"/>
              </a:ext>
            </a:extLst>
          </p:cNvPr>
          <p:cNvSpPr txBox="1"/>
          <p:nvPr/>
        </p:nvSpPr>
        <p:spPr>
          <a:xfrm>
            <a:off x="755576" y="3573016"/>
            <a:ext cx="1872208" cy="646331"/>
          </a:xfrm>
          <a:prstGeom prst="rect">
            <a:avLst/>
          </a:prstGeom>
          <a:noFill/>
        </p:spPr>
        <p:txBody>
          <a:bodyPr wrap="square" rtlCol="0">
            <a:spAutoFit/>
          </a:bodyPr>
          <a:lstStyle/>
          <a:p>
            <a:pPr algn="ctr"/>
            <a:r>
              <a:rPr lang="en-GB" dirty="0">
                <a:solidFill>
                  <a:srgbClr val="FF0000"/>
                </a:solidFill>
              </a:rPr>
              <a:t>Mr Baldwin</a:t>
            </a:r>
          </a:p>
          <a:p>
            <a:pPr algn="ctr"/>
            <a:r>
              <a:rPr lang="en-GB" dirty="0"/>
              <a:t>Class Teacher </a:t>
            </a:r>
          </a:p>
        </p:txBody>
      </p:sp>
      <p:sp>
        <p:nvSpPr>
          <p:cNvPr id="5" name="TextBox 4">
            <a:extLst>
              <a:ext uri="{FF2B5EF4-FFF2-40B4-BE49-F238E27FC236}">
                <a16:creationId xmlns:a16="http://schemas.microsoft.com/office/drawing/2014/main" id="{DDB9DD1F-6DD0-BA34-0414-ADE8C85A2390}"/>
              </a:ext>
            </a:extLst>
          </p:cNvPr>
          <p:cNvSpPr txBox="1"/>
          <p:nvPr/>
        </p:nvSpPr>
        <p:spPr>
          <a:xfrm>
            <a:off x="3419872" y="3573016"/>
            <a:ext cx="2304256" cy="1477328"/>
          </a:xfrm>
          <a:prstGeom prst="rect">
            <a:avLst/>
          </a:prstGeom>
          <a:noFill/>
        </p:spPr>
        <p:txBody>
          <a:bodyPr wrap="square" rtlCol="0">
            <a:spAutoFit/>
          </a:bodyPr>
          <a:lstStyle/>
          <a:p>
            <a:pPr algn="ctr"/>
            <a:r>
              <a:rPr lang="en-GB" dirty="0">
                <a:solidFill>
                  <a:srgbClr val="FF0000"/>
                </a:solidFill>
              </a:rPr>
              <a:t>Miss </a:t>
            </a:r>
            <a:r>
              <a:rPr lang="en-GB" dirty="0" err="1">
                <a:solidFill>
                  <a:srgbClr val="FF0000"/>
                </a:solidFill>
              </a:rPr>
              <a:t>Calister</a:t>
            </a:r>
            <a:r>
              <a:rPr lang="en-GB" dirty="0">
                <a:solidFill>
                  <a:srgbClr val="FF0000"/>
                </a:solidFill>
              </a:rPr>
              <a:t> </a:t>
            </a:r>
          </a:p>
          <a:p>
            <a:pPr algn="ctr"/>
            <a:r>
              <a:rPr lang="en-GB" dirty="0"/>
              <a:t>Teaching Assistant </a:t>
            </a:r>
          </a:p>
          <a:p>
            <a:pPr algn="ctr"/>
            <a:r>
              <a:rPr lang="en-GB" dirty="0">
                <a:solidFill>
                  <a:srgbClr val="FF0000"/>
                </a:solidFill>
              </a:rPr>
              <a:t>Monday Morning</a:t>
            </a:r>
          </a:p>
          <a:p>
            <a:pPr algn="ctr"/>
            <a:r>
              <a:rPr lang="en-GB" dirty="0">
                <a:solidFill>
                  <a:srgbClr val="FF0000"/>
                </a:solidFill>
              </a:rPr>
              <a:t>&amp;</a:t>
            </a:r>
          </a:p>
          <a:p>
            <a:pPr algn="ctr"/>
            <a:r>
              <a:rPr lang="en-GB" dirty="0">
                <a:solidFill>
                  <a:srgbClr val="FF0000"/>
                </a:solidFill>
              </a:rPr>
              <a:t>Wednesday Morning </a:t>
            </a:r>
          </a:p>
        </p:txBody>
      </p:sp>
      <p:sp>
        <p:nvSpPr>
          <p:cNvPr id="6" name="TextBox 5">
            <a:extLst>
              <a:ext uri="{FF2B5EF4-FFF2-40B4-BE49-F238E27FC236}">
                <a16:creationId xmlns:a16="http://schemas.microsoft.com/office/drawing/2014/main" id="{F689F93E-3B8B-6EFF-DA10-5EAB66D59A82}"/>
              </a:ext>
            </a:extLst>
          </p:cNvPr>
          <p:cNvSpPr txBox="1"/>
          <p:nvPr/>
        </p:nvSpPr>
        <p:spPr>
          <a:xfrm>
            <a:off x="6732240" y="3573016"/>
            <a:ext cx="1565994" cy="1200329"/>
          </a:xfrm>
          <a:prstGeom prst="rect">
            <a:avLst/>
          </a:prstGeom>
          <a:noFill/>
        </p:spPr>
        <p:txBody>
          <a:bodyPr wrap="square" rtlCol="0">
            <a:spAutoFit/>
          </a:bodyPr>
          <a:lstStyle/>
          <a:p>
            <a:pPr algn="ctr"/>
            <a:r>
              <a:rPr lang="en-GB" dirty="0">
                <a:solidFill>
                  <a:srgbClr val="FF0000"/>
                </a:solidFill>
              </a:rPr>
              <a:t>Mr Hanlon </a:t>
            </a:r>
          </a:p>
          <a:p>
            <a:pPr algn="ctr"/>
            <a:r>
              <a:rPr lang="en-GB" dirty="0"/>
              <a:t>PPA Cover</a:t>
            </a:r>
          </a:p>
          <a:p>
            <a:pPr algn="ctr"/>
            <a:r>
              <a:rPr lang="en-GB" dirty="0">
                <a:solidFill>
                  <a:srgbClr val="FF0000"/>
                </a:solidFill>
              </a:rPr>
              <a:t>Thursday Morning </a:t>
            </a:r>
          </a:p>
        </p:txBody>
      </p:sp>
      <p:pic>
        <p:nvPicPr>
          <p:cNvPr id="2" name="Picture 1">
            <a:extLst>
              <a:ext uri="{FF2B5EF4-FFF2-40B4-BE49-F238E27FC236}">
                <a16:creationId xmlns:a16="http://schemas.microsoft.com/office/drawing/2014/main" id="{FECF788A-729C-B977-1EC7-1EE980338AFA}"/>
              </a:ext>
            </a:extLst>
          </p:cNvPr>
          <p:cNvPicPr>
            <a:picLocks noChangeAspect="1"/>
          </p:cNvPicPr>
          <p:nvPr/>
        </p:nvPicPr>
        <p:blipFill>
          <a:blip r:embed="rId4"/>
          <a:stretch>
            <a:fillRect/>
          </a:stretch>
        </p:blipFill>
        <p:spPr>
          <a:xfrm>
            <a:off x="1091605" y="1796971"/>
            <a:ext cx="1200150" cy="1676400"/>
          </a:xfrm>
          <a:prstGeom prst="rect">
            <a:avLst/>
          </a:prstGeom>
        </p:spPr>
      </p:pic>
      <p:pic>
        <p:nvPicPr>
          <p:cNvPr id="7" name="Picture 6">
            <a:extLst>
              <a:ext uri="{FF2B5EF4-FFF2-40B4-BE49-F238E27FC236}">
                <a16:creationId xmlns:a16="http://schemas.microsoft.com/office/drawing/2014/main" id="{56C8BD96-5E4F-D73C-7342-61C6232A0498}"/>
              </a:ext>
            </a:extLst>
          </p:cNvPr>
          <p:cNvPicPr>
            <a:picLocks noChangeAspect="1"/>
          </p:cNvPicPr>
          <p:nvPr/>
        </p:nvPicPr>
        <p:blipFill>
          <a:blip r:embed="rId5"/>
          <a:stretch>
            <a:fillRect/>
          </a:stretch>
        </p:blipFill>
        <p:spPr>
          <a:xfrm>
            <a:off x="6974259" y="1565896"/>
            <a:ext cx="1323975" cy="1857375"/>
          </a:xfrm>
          <a:prstGeom prst="rect">
            <a:avLst/>
          </a:prstGeom>
        </p:spPr>
      </p:pic>
      <p:pic>
        <p:nvPicPr>
          <p:cNvPr id="8" name="Picture 7">
            <a:extLst>
              <a:ext uri="{FF2B5EF4-FFF2-40B4-BE49-F238E27FC236}">
                <a16:creationId xmlns:a16="http://schemas.microsoft.com/office/drawing/2014/main" id="{28900214-9B4B-F852-5E57-F200AE4D1DB6}"/>
              </a:ext>
            </a:extLst>
          </p:cNvPr>
          <p:cNvPicPr>
            <a:picLocks noChangeAspect="1"/>
          </p:cNvPicPr>
          <p:nvPr/>
        </p:nvPicPr>
        <p:blipFill>
          <a:blip r:embed="rId6"/>
          <a:stretch>
            <a:fillRect/>
          </a:stretch>
        </p:blipFill>
        <p:spPr>
          <a:xfrm>
            <a:off x="4042457" y="1765921"/>
            <a:ext cx="1181100" cy="1657350"/>
          </a:xfrm>
          <a:prstGeom prst="rect">
            <a:avLst/>
          </a:prstGeom>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10341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Routines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8.40 am</a:t>
            </a:r>
            <a:r>
              <a:rPr kumimoji="0" lang="en-US" sz="2000" b="0" i="0" u="none" strike="noStrike" kern="1200" cap="none" spc="0" normalizeH="0" baseline="0" noProof="0" dirty="0">
                <a:ln>
                  <a:noFill/>
                </a:ln>
                <a:solidFill>
                  <a:srgbClr val="FF0000"/>
                </a:solidFill>
                <a:effectLst/>
                <a:uLnTx/>
                <a:uFillTx/>
                <a:latin typeface="Calibri"/>
                <a:ea typeface="+mn-ea"/>
                <a:cs typeface="+mn-cs"/>
              </a:rPr>
              <a:t> – Mrs Bamforth will open the gates. Children to come to their classroom (Early Morning Task)</a:t>
            </a: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9am</a:t>
            </a:r>
            <a:r>
              <a:rPr kumimoji="0" lang="en-US" sz="2000" b="0" i="0" u="sng" strike="noStrike" kern="1200" cap="none" spc="0" normalizeH="0" baseline="0" noProof="0" dirty="0">
                <a:ln>
                  <a:noFill/>
                </a:ln>
                <a:solidFill>
                  <a:srgbClr val="FF0000"/>
                </a:solidFill>
                <a:effectLst/>
                <a:uLnTx/>
                <a:uFillTx/>
                <a:latin typeface="Calibri"/>
                <a:ea typeface="+mn-ea"/>
                <a:cs typeface="+mn-cs"/>
              </a:rPr>
              <a:t> – </a:t>
            </a:r>
            <a:r>
              <a:rPr kumimoji="0" lang="en-US" sz="2000" b="1" i="0" u="sng" strike="noStrike" kern="1200" cap="none" spc="0" normalizeH="0" baseline="0" noProof="0" dirty="0">
                <a:ln>
                  <a:noFill/>
                </a:ln>
                <a:solidFill>
                  <a:srgbClr val="FF0000"/>
                </a:solidFill>
                <a:effectLst/>
                <a:uLnTx/>
                <a:uFillTx/>
                <a:latin typeface="Calibri"/>
                <a:ea typeface="+mn-ea"/>
                <a:cs typeface="+mn-cs"/>
              </a:rPr>
              <a:t>10 am </a:t>
            </a:r>
            <a:r>
              <a:rPr kumimoji="0" lang="en-US" sz="2000" b="0" i="0" u="none" strike="noStrike" kern="1200" cap="none" spc="0" normalizeH="0" baseline="0" noProof="0" dirty="0">
                <a:ln>
                  <a:noFill/>
                </a:ln>
                <a:solidFill>
                  <a:srgbClr val="FF0000"/>
                </a:solidFill>
                <a:effectLst/>
                <a:uLnTx/>
                <a:uFillTx/>
                <a:latin typeface="Calibri"/>
                <a:ea typeface="+mn-ea"/>
                <a:cs typeface="+mn-cs"/>
              </a:rPr>
              <a:t>Session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10.00 am to 10.15 am </a:t>
            </a:r>
            <a:r>
              <a:rPr kumimoji="0" lang="en-US" sz="2000" b="0" i="0" u="none" strike="noStrike" kern="1200" cap="none" spc="0" normalizeH="0" baseline="0" noProof="0" dirty="0">
                <a:ln>
                  <a:noFill/>
                </a:ln>
                <a:solidFill>
                  <a:srgbClr val="FF0000"/>
                </a:solidFill>
                <a:effectLst/>
                <a:uLnTx/>
                <a:uFillTx/>
                <a:latin typeface="Calibri"/>
                <a:ea typeface="+mn-ea"/>
                <a:cs typeface="+mn-cs"/>
              </a:rPr>
              <a:t>Daily Assembly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a:rPr>
              <a:t>10.15</a:t>
            </a:r>
            <a:r>
              <a:rPr lang="en-US" sz="2000" dirty="0">
                <a:solidFill>
                  <a:srgbClr val="FF0000"/>
                </a:solidFill>
                <a:latin typeface="Calibri"/>
              </a:rPr>
              <a:t> (X tables and Spelling)</a:t>
            </a:r>
            <a:endParaRPr kumimoji="0" lang="en-US" sz="2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KS2 10.35am </a:t>
            </a:r>
            <a:r>
              <a:rPr kumimoji="0" lang="en-GB" sz="2000" b="0" i="0" u="none" strike="noStrike" kern="1200" cap="none" spc="0" normalizeH="0" baseline="0" noProof="0" dirty="0">
                <a:ln>
                  <a:noFill/>
                </a:ln>
                <a:solidFill>
                  <a:srgbClr val="FF0000"/>
                </a:solidFill>
                <a:effectLst/>
                <a:uLnTx/>
                <a:uFillTx/>
                <a:latin typeface="Calibri"/>
                <a:ea typeface="+mn-ea"/>
                <a:cs typeface="+mn-cs"/>
              </a:rPr>
              <a:t>– Playtime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KS2 10.50am </a:t>
            </a:r>
            <a:r>
              <a:rPr kumimoji="0" lang="en-GB" sz="2000" b="0" i="0" u="none" strike="noStrike" kern="1200" cap="none" spc="0" normalizeH="0" baseline="0" noProof="0" dirty="0">
                <a:ln>
                  <a:noFill/>
                </a:ln>
                <a:solidFill>
                  <a:srgbClr val="FF0000"/>
                </a:solidFill>
                <a:effectLst/>
                <a:uLnTx/>
                <a:uFillTx/>
                <a:latin typeface="Calibri"/>
                <a:ea typeface="+mn-ea"/>
                <a:cs typeface="+mn-cs"/>
              </a:rPr>
              <a:t>– SQUIRT/Class 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11.15am</a:t>
            </a:r>
            <a:r>
              <a:rPr kumimoji="0" lang="en-GB" sz="2000" b="0" i="0" u="none" strike="noStrike" kern="1200" cap="none" spc="0" normalizeH="0" baseline="0" noProof="0" dirty="0">
                <a:ln>
                  <a:noFill/>
                </a:ln>
                <a:solidFill>
                  <a:srgbClr val="FF0000"/>
                </a:solidFill>
                <a:effectLst/>
                <a:uLnTx/>
                <a:uFillTx/>
                <a:latin typeface="Calibri"/>
                <a:ea typeface="+mn-ea"/>
                <a:cs typeface="+mn-cs"/>
              </a:rPr>
              <a:t> – </a:t>
            </a:r>
            <a:r>
              <a:rPr lang="en-GB" sz="2000" dirty="0">
                <a:solidFill>
                  <a:srgbClr val="FF0000"/>
                </a:solidFill>
                <a:latin typeface="Calibri"/>
              </a:rPr>
              <a:t>Session 2</a:t>
            </a:r>
            <a:endParaRPr kumimoji="0" lang="en-GB" sz="2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12.15 pm</a:t>
            </a:r>
            <a:r>
              <a:rPr kumimoji="0" lang="en-GB" sz="2000" b="0" i="0" u="none" strike="noStrike" kern="1200" cap="none" spc="0" normalizeH="0" baseline="0" noProof="0" dirty="0">
                <a:ln>
                  <a:noFill/>
                </a:ln>
                <a:solidFill>
                  <a:srgbClr val="FF0000"/>
                </a:solidFill>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1pm</a:t>
            </a:r>
            <a:r>
              <a:rPr kumimoji="0" lang="en-GB" sz="2000" b="0" i="0" u="none" strike="noStrike" kern="1200" cap="none" spc="0" normalizeH="0" baseline="0" noProof="0" dirty="0">
                <a:ln>
                  <a:noFill/>
                </a:ln>
                <a:solidFill>
                  <a:srgbClr val="FF0000"/>
                </a:solidFill>
                <a:effectLst/>
                <a:uLnTx/>
                <a:uFillTx/>
                <a:latin typeface="Calibri"/>
                <a:ea typeface="+mn-ea"/>
                <a:cs typeface="+mn-cs"/>
              </a:rPr>
              <a:t> – Foundation subjects/daily mile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3.15pm </a:t>
            </a:r>
            <a:r>
              <a:rPr kumimoji="0" lang="en-GB" sz="2000" b="0" i="0" u="none" strike="noStrike" kern="1200" cap="none" spc="0" normalizeH="0" baseline="0" noProof="0" dirty="0">
                <a:ln>
                  <a:noFill/>
                </a:ln>
                <a:solidFill>
                  <a:srgbClr val="FF0000"/>
                </a:solidFill>
                <a:effectLst/>
                <a:uLnTx/>
                <a:uFillTx/>
                <a:latin typeface="Calibri"/>
                <a:ea typeface="+mn-ea"/>
                <a:cs typeface="+mn-cs"/>
              </a:rPr>
              <a:t>– Home time - children will be brought to the playground. Please note, only Year 6 can walk home and this needs to be confirmed in writing please.</a:t>
            </a:r>
            <a:endParaRPr kumimoji="0" lang="en-GB"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D73335-531C-E135-7E8B-B5D5948AF23D}"/>
              </a:ext>
            </a:extLst>
          </p:cNvPr>
          <p:cNvPicPr>
            <a:picLocks noChangeAspect="1"/>
          </p:cNvPicPr>
          <p:nvPr/>
        </p:nvPicPr>
        <p:blipFill>
          <a:blip r:embed="rId2"/>
          <a:stretch>
            <a:fillRect/>
          </a:stretch>
        </p:blipFill>
        <p:spPr>
          <a:xfrm>
            <a:off x="323528" y="404664"/>
            <a:ext cx="8208912" cy="5894157"/>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1015663"/>
          </a:xfrm>
          <a:prstGeom prst="rect">
            <a:avLst/>
          </a:prstGeom>
          <a:noFill/>
        </p:spPr>
        <p:txBody>
          <a:bodyPr wrap="square" rtlCol="0">
            <a:spAutoFit/>
          </a:bodyPr>
          <a:lstStyle/>
          <a:p>
            <a:pPr algn="ctr"/>
            <a:r>
              <a:rPr lang="en-US" sz="3600" u="sng" dirty="0">
                <a:solidFill>
                  <a:srgbClr val="FF0000"/>
                </a:solidFill>
                <a:latin typeface="+mj-lt"/>
              </a:rPr>
              <a:t>Expectations</a:t>
            </a:r>
          </a:p>
          <a:p>
            <a:endParaRPr lang="en-US" sz="1200" dirty="0">
              <a:latin typeface="+mj-lt"/>
            </a:endParaRPr>
          </a:p>
          <a:p>
            <a:pPr algn="ctr"/>
            <a:endParaRPr lang="en-GB" sz="1200" dirty="0">
              <a:latin typeface="+mj-lt"/>
            </a:endParaRPr>
          </a:p>
        </p:txBody>
      </p:sp>
      <p:sp>
        <p:nvSpPr>
          <p:cNvPr id="5" name="TextBox 4">
            <a:extLst>
              <a:ext uri="{FF2B5EF4-FFF2-40B4-BE49-F238E27FC236}">
                <a16:creationId xmlns:a16="http://schemas.microsoft.com/office/drawing/2014/main" id="{15C4FC2D-F032-6CAA-6BA4-F3B0084BF6AB}"/>
              </a:ext>
            </a:extLst>
          </p:cNvPr>
          <p:cNvSpPr txBox="1"/>
          <p:nvPr/>
        </p:nvSpPr>
        <p:spPr>
          <a:xfrm>
            <a:off x="611560" y="1318022"/>
            <a:ext cx="7704856" cy="3970318"/>
          </a:xfrm>
          <a:prstGeom prst="rect">
            <a:avLst/>
          </a:prstGeom>
          <a:noFill/>
        </p:spPr>
        <p:txBody>
          <a:bodyPr wrap="square">
            <a:spAutoFit/>
          </a:bodyPr>
          <a:lstStyle/>
          <a:p>
            <a:pPr algn="ctr"/>
            <a:r>
              <a:rPr lang="en-GB" sz="2800" dirty="0"/>
              <a:t>Class Charter</a:t>
            </a:r>
          </a:p>
          <a:p>
            <a:pPr algn="ctr"/>
            <a:r>
              <a:rPr lang="en-GB" sz="2800" dirty="0"/>
              <a:t>Our classroom is an exciting environment for learning and thrilling discovery. We learn with great enthusiasm and spirit. We are talented, honest pupils who support each other through our actions and words. In Willows we face challenges with </a:t>
            </a:r>
          </a:p>
          <a:p>
            <a:pPr algn="ctr"/>
            <a:r>
              <a:rPr lang="en-GB" sz="2800" dirty="0"/>
              <a:t>resilience and self-belief. We embrace the magic moments, and we aim to be outstanding role models for Ripponden J&amp;I School!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40768"/>
            <a:ext cx="7560840"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Equipment needed: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Indoor and outdoor PE kit – Monday-Thursday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Trainers – daily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Water bottles – daily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Reading books – Children can take up to 2 books home every day. A class library book and a Banded Book.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PLEASE LABEL EVERYTHING</a:t>
            </a:r>
            <a:endParaRPr kumimoji="0" lang="en-GB" sz="1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100318"/>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1979</TotalTime>
  <Words>582</Words>
  <Application>Microsoft Office PowerPoint</Application>
  <PresentationFormat>On-screen Show (4:3)</PresentationFormat>
  <Paragraphs>98</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Wingdings</vt:lpstr>
      <vt:lpstr>Composite</vt:lpstr>
      <vt:lpstr>Welcome to Willows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Head Teacher</cp:lastModifiedBy>
  <cp:revision>66</cp:revision>
  <dcterms:created xsi:type="dcterms:W3CDTF">2016-09-07T12:42:28Z</dcterms:created>
  <dcterms:modified xsi:type="dcterms:W3CDTF">2023-09-15T09:47:30Z</dcterms:modified>
</cp:coreProperties>
</file>